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23"/>
  </p:notesMasterIdLst>
  <p:sldIdLst>
    <p:sldId id="256" r:id="rId2"/>
    <p:sldId id="293" r:id="rId3"/>
    <p:sldId id="311" r:id="rId4"/>
    <p:sldId id="257" r:id="rId5"/>
    <p:sldId id="258" r:id="rId6"/>
    <p:sldId id="259" r:id="rId7"/>
    <p:sldId id="294" r:id="rId8"/>
    <p:sldId id="308" r:id="rId9"/>
    <p:sldId id="312" r:id="rId10"/>
    <p:sldId id="295" r:id="rId11"/>
    <p:sldId id="296" r:id="rId12"/>
    <p:sldId id="298" r:id="rId13"/>
    <p:sldId id="309" r:id="rId14"/>
    <p:sldId id="299" r:id="rId15"/>
    <p:sldId id="300" r:id="rId16"/>
    <p:sldId id="302" r:id="rId17"/>
    <p:sldId id="301" r:id="rId18"/>
    <p:sldId id="313" r:id="rId19"/>
    <p:sldId id="310" r:id="rId20"/>
    <p:sldId id="303" r:id="rId21"/>
    <p:sldId id="307" r:id="rId2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lanta Zapała" initials="JZ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933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22719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6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0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54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90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3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2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9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82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5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0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24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0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7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25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66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408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41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582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825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027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71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51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40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57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25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93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49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9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65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9F684B9-929D-4952-8BD3-0D033CBE774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0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381000" y="304800"/>
            <a:ext cx="8534400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6600" b="1" i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52400" y="191631"/>
            <a:ext cx="81534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r>
              <a:rPr lang="pl-PL" sz="32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1BA93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</a:t>
            </a:r>
            <a:r>
              <a:rPr lang="pl-PL" sz="3200" b="1" dirty="0" err="1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1BA933"/>
                </a:solidFill>
              </a:rPr>
              <a:t>Treflikowe</a:t>
            </a:r>
            <a:r>
              <a:rPr lang="pl-PL" sz="32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1BA933"/>
                </a:solidFill>
              </a:rPr>
              <a:t> pomysły - współpraca </a:t>
            </a:r>
            <a:br>
              <a:rPr lang="pl-PL" sz="32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1BA933"/>
                </a:solidFill>
              </a:rPr>
            </a:br>
            <a:r>
              <a:rPr lang="pl-PL" sz="32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1BA933"/>
                </a:solidFill>
              </a:rPr>
              <a:t>    z „Rodziną </a:t>
            </a:r>
            <a:r>
              <a:rPr lang="pl-PL" sz="3200" b="1" dirty="0" err="1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1BA933"/>
                </a:solidFill>
              </a:rPr>
              <a:t>Treflików</a:t>
            </a:r>
            <a:r>
              <a:rPr lang="pl-PL" sz="54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1BA933"/>
                </a:solidFill>
              </a:rPr>
              <a:t>”</a:t>
            </a:r>
            <a:r>
              <a:rPr lang="en-US" sz="54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00B050"/>
                </a:solidFill>
              </a:rPr>
              <a:t> </a:t>
            </a:r>
            <a:r>
              <a:rPr lang="en-US" sz="32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00B050"/>
                </a:solidFill>
              </a:rPr>
              <a:t>20</a:t>
            </a:r>
            <a:r>
              <a:rPr lang="pl-PL" sz="32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00B050"/>
                </a:solidFill>
              </a:rPr>
              <a:t>17</a:t>
            </a:r>
            <a:r>
              <a:rPr lang="en-US" sz="32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00B050"/>
                </a:solidFill>
              </a:rPr>
              <a:t> - 201</a:t>
            </a:r>
            <a:r>
              <a:rPr lang="pl-PL" sz="3200" b="1" dirty="0">
                <a:ln w="17780" cmpd="sng">
                  <a:solidFill>
                    <a:srgbClr val="007E39"/>
                  </a:solidFill>
                  <a:prstDash val="solid"/>
                  <a:miter lim="800000"/>
                </a:ln>
                <a:solidFill>
                  <a:srgbClr val="00B050"/>
                </a:solidFill>
              </a:rPr>
              <a:t>8</a:t>
            </a:r>
            <a:endParaRPr lang="en-US" sz="3200" b="1" dirty="0">
              <a:ln w="17780" cmpd="sng">
                <a:solidFill>
                  <a:srgbClr val="007E39"/>
                </a:solidFill>
                <a:prstDash val="solid"/>
                <a:miter lim="800000"/>
              </a:ln>
              <a:solidFill>
                <a:srgbClr val="00B050"/>
              </a:solidFill>
            </a:endParaRPr>
          </a:p>
          <a:p>
            <a:endParaRPr lang="en-US" sz="5400" b="1" cap="none" spc="0" dirty="0">
              <a:ln w="17780" cmpd="sng">
                <a:solidFill>
                  <a:srgbClr val="007E39"/>
                </a:solidFill>
                <a:prstDash val="solid"/>
                <a:miter lim="800000"/>
              </a:ln>
              <a:solidFill>
                <a:srgbClr val="1BA933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38400"/>
            <a:ext cx="3501378" cy="3501378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65623"/>
            <a:ext cx="2892377" cy="289237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81200"/>
            <a:ext cx="2541122" cy="1905841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strips dir="ru"/>
    <p:sndAc>
      <p:stSnd loop="1">
        <p:snd r:embed="rId3" name="AmazingGrace_Mantovan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2400" y="186806"/>
            <a:ext cx="9144000" cy="150810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Tajemniczy Przysmak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Treflika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 przysmakiem przedszkolaków z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Zaborza</a:t>
            </a:r>
            <a:endParaRPr lang="en-US" sz="3200" dirty="0">
              <a:ln>
                <a:solidFill>
                  <a:srgbClr val="007E39"/>
                </a:solidFill>
              </a:ln>
              <a:solidFill>
                <a:srgbClr val="1BA933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                                                   </a:t>
            </a:r>
            <a:r>
              <a:rPr lang="pl-PL" sz="2800" dirty="0">
                <a:solidFill>
                  <a:srgbClr val="FF0000"/>
                </a:solidFill>
              </a:rPr>
              <a:t> -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5118"/>
          <a:stretch>
            <a:fillRect/>
          </a:stretch>
        </p:blipFill>
        <p:spPr>
          <a:xfrm>
            <a:off x="4421945" y="1694911"/>
            <a:ext cx="2964208" cy="4024662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2"/>
          <a:stretch>
            <a:fillRect/>
          </a:stretch>
        </p:blipFill>
        <p:spPr>
          <a:xfrm>
            <a:off x="1371600" y="3900785"/>
            <a:ext cx="2647950" cy="2770409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23559" r="9358" b="5543"/>
          <a:stretch>
            <a:fillRect/>
          </a:stretch>
        </p:blipFill>
        <p:spPr>
          <a:xfrm>
            <a:off x="304800" y="1259274"/>
            <a:ext cx="3124200" cy="2447967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0338"/>
            <a:ext cx="9144000" cy="2554545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Dania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treflikowe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w naszym przedszkolu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			od września 2017:</a:t>
            </a:r>
          </a:p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Naleśniki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treflikowe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, babka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treflikowa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i przysmak           	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treflikowy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, wszystko z tajemniczym zielonym    			  składnikiem, raz na tydzień w menu</a:t>
            </a:r>
            <a:r>
              <a:rPr lang="en-US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                                                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13" y="2667000"/>
            <a:ext cx="2876550" cy="38354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07" y="3117752"/>
            <a:ext cx="2514600" cy="33528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0"/>
            <a:ext cx="2971800" cy="39624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14400" y="250478"/>
            <a:ext cx="9144000" cy="2062103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	 Wewnętrzny konkurs na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Przysmak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Treflika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- zapasy na zimę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–przepisy zebrano w książkę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	przepisów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Treflikowych</a:t>
            </a:r>
            <a:r>
              <a:rPr lang="en-US" sz="2800" dirty="0">
                <a:solidFill>
                  <a:srgbClr val="FF0000"/>
                </a:solidFill>
              </a:rPr>
              <a:t>                                      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90800"/>
            <a:ext cx="2609850" cy="34798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4199" b="11549"/>
          <a:stretch>
            <a:fillRect/>
          </a:stretch>
        </p:blipFill>
        <p:spPr>
          <a:xfrm>
            <a:off x="3429631" y="2587261"/>
            <a:ext cx="4799969" cy="3081658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sp>
        <p:nvSpPr>
          <p:cNvPr id="5" name="pole tekstowe 4"/>
          <p:cNvSpPr txBox="1"/>
          <p:nvPr/>
        </p:nvSpPr>
        <p:spPr>
          <a:xfrm>
            <a:off x="3505200" y="5943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Październik 2017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E:\TREFLIKOWE PRZEDSZKOLE\IMG_20171113_092024.jpg"/>
          <p:cNvPicPr>
            <a:picLocks noChangeAspect="1" noChangeArrowheads="1"/>
          </p:cNvPicPr>
          <p:nvPr/>
        </p:nvPicPr>
        <p:blipFill>
          <a:blip r:embed="rId2" cstate="print"/>
          <a:srcRect l="18171" t="20442" r="18171" b="34070"/>
          <a:stretch>
            <a:fillRect/>
          </a:stretch>
        </p:blipFill>
        <p:spPr bwMode="auto">
          <a:xfrm>
            <a:off x="5562600" y="3886200"/>
            <a:ext cx="2714409" cy="2586123"/>
          </a:xfrm>
          <a:prstGeom prst="rect">
            <a:avLst/>
          </a:prstGeom>
          <a:noFill/>
          <a:ln w="76200">
            <a:solidFill>
              <a:srgbClr val="1BA933"/>
            </a:solidFill>
          </a:ln>
        </p:spPr>
      </p:pic>
      <p:pic>
        <p:nvPicPr>
          <p:cNvPr id="16385" name="Picture 1" descr="E:\TREFLIKOWE PRZEDSZKOLE\IMG_20171109_082806.jpg"/>
          <p:cNvPicPr>
            <a:picLocks noChangeAspect="1" noChangeArrowheads="1"/>
          </p:cNvPicPr>
          <p:nvPr/>
        </p:nvPicPr>
        <p:blipFill>
          <a:blip r:embed="rId3" cstate="print"/>
          <a:srcRect t="20806" b="9812"/>
          <a:stretch>
            <a:fillRect/>
          </a:stretch>
        </p:blipFill>
        <p:spPr bwMode="auto">
          <a:xfrm>
            <a:off x="304800" y="152401"/>
            <a:ext cx="4267200" cy="2133600"/>
          </a:xfrm>
          <a:prstGeom prst="rect">
            <a:avLst/>
          </a:prstGeom>
          <a:noFill/>
          <a:ln w="76200">
            <a:solidFill>
              <a:srgbClr val="1BA933"/>
            </a:solidFill>
          </a:ln>
        </p:spPr>
      </p:pic>
      <p:pic>
        <p:nvPicPr>
          <p:cNvPr id="16386" name="Picture 2" descr="E:\TREFLIKOWE PRZEDSZKOLE\IMG_20171110_084737.jpg"/>
          <p:cNvPicPr>
            <a:picLocks noChangeAspect="1" noChangeArrowheads="1"/>
          </p:cNvPicPr>
          <p:nvPr/>
        </p:nvPicPr>
        <p:blipFill>
          <a:blip r:embed="rId4" cstate="print"/>
          <a:srcRect l="4179" t="30663" b="24939"/>
          <a:stretch>
            <a:fillRect/>
          </a:stretch>
        </p:blipFill>
        <p:spPr bwMode="auto">
          <a:xfrm>
            <a:off x="304800" y="3581400"/>
            <a:ext cx="5057119" cy="3124200"/>
          </a:xfrm>
          <a:prstGeom prst="rect">
            <a:avLst/>
          </a:prstGeom>
          <a:noFill/>
          <a:ln w="76200">
            <a:solidFill>
              <a:srgbClr val="1BA933"/>
            </a:solidFill>
          </a:ln>
        </p:spPr>
      </p:pic>
      <p:sp>
        <p:nvSpPr>
          <p:cNvPr id="4" name="Prostokąt 3"/>
          <p:cNvSpPr/>
          <p:nvPr/>
        </p:nvSpPr>
        <p:spPr>
          <a:xfrm>
            <a:off x="0" y="2648914"/>
            <a:ext cx="8382000" cy="830997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pl-PL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 Rodzice z dziećmi spisali się na medal – powstał m.in.</a:t>
            </a:r>
          </a:p>
          <a:p>
            <a:r>
              <a:rPr lang="pl-PL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„Bąbelkowy przysmak tatusia” i inne ciekawe nazwy i rymowanki,</a:t>
            </a:r>
            <a:endParaRPr lang="pl-PL" dirty="0"/>
          </a:p>
        </p:txBody>
      </p:sp>
      <p:pic>
        <p:nvPicPr>
          <p:cNvPr id="16387" name="Picture 3" descr="E:\TREFLIKOWE PRZEDSZKOLE\IMG_20171113_144258.jpg"/>
          <p:cNvPicPr>
            <a:picLocks noChangeAspect="1" noChangeArrowheads="1"/>
          </p:cNvPicPr>
          <p:nvPr/>
        </p:nvPicPr>
        <p:blipFill>
          <a:blip r:embed="rId5" cstate="print"/>
          <a:srcRect t="2726" b="18171"/>
          <a:stretch>
            <a:fillRect/>
          </a:stretch>
        </p:blipFill>
        <p:spPr bwMode="auto">
          <a:xfrm>
            <a:off x="4857578" y="185225"/>
            <a:ext cx="3981622" cy="2362200"/>
          </a:xfrm>
          <a:prstGeom prst="rect">
            <a:avLst/>
          </a:prstGeom>
          <a:noFill/>
          <a:ln w="76200">
            <a:solidFill>
              <a:srgbClr val="1BA933"/>
            </a:solidFill>
          </a:ln>
        </p:spPr>
      </p:pic>
    </p:spTree>
    <p:extLst>
      <p:ext uri="{BB962C8B-B14F-4D97-AF65-F5344CB8AC3E}">
        <p14:creationId xmlns:p14="http://schemas.microsoft.com/office/powerpoint/2010/main" val="16474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47800" y="61466"/>
            <a:ext cx="9144000" cy="107721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Spotkanie z lalkami z Filmu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	„Rodzina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Treflików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”</a:t>
            </a:r>
            <a:r>
              <a:rPr lang="en-US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/>
          <a:stretch>
            <a:fillRect/>
          </a:stretch>
        </p:blipFill>
        <p:spPr>
          <a:xfrm>
            <a:off x="2673313" y="1213508"/>
            <a:ext cx="4664614" cy="3267075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1"/>
          <a:stretch>
            <a:fillRect/>
          </a:stretch>
        </p:blipFill>
        <p:spPr>
          <a:xfrm>
            <a:off x="457200" y="3810000"/>
            <a:ext cx="4493187" cy="2871788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sp>
        <p:nvSpPr>
          <p:cNvPr id="5" name="pole tekstowe 4"/>
          <p:cNvSpPr txBox="1"/>
          <p:nvPr/>
        </p:nvSpPr>
        <p:spPr>
          <a:xfrm>
            <a:off x="5029200" y="4800600"/>
            <a:ext cx="5723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Listopad 2017</a:t>
            </a:r>
            <a:r>
              <a:rPr lang="en-US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                                               </a:t>
            </a:r>
          </a:p>
          <a:p>
            <a:endParaRPr lang="pl-PL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1000"/>
            <a:ext cx="9144000" cy="1077218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  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Treflikowa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wymiana Egipt – Polska</a:t>
            </a:r>
          </a:p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internetowy konkurs „ Wakacje z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Treflikami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”</a:t>
            </a:r>
            <a:endParaRPr lang="en-US" sz="3200" dirty="0">
              <a:ln>
                <a:solidFill>
                  <a:srgbClr val="007E39"/>
                </a:solidFill>
              </a:ln>
              <a:solidFill>
                <a:srgbClr val="1BA933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5800" y="6096000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Marzec 2018 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67D765-616B-4689-90DC-756242806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81425"/>
            <a:ext cx="4441398" cy="2940206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2A3CEEE-A48D-4EF5-8839-F6CA09B32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20" y="1685609"/>
            <a:ext cx="2934763" cy="4431493"/>
          </a:xfrm>
          <a:prstGeom prst="rect">
            <a:avLst/>
          </a:prstGeom>
          <a:solidFill>
            <a:srgbClr val="1BA933"/>
          </a:solidFill>
          <a:ln w="76200">
            <a:solidFill>
              <a:srgbClr val="1BA933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B7F5DE9-1BE9-4D0B-8266-EEE01AFCB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240" y="1588820"/>
            <a:ext cx="4192613" cy="2775509"/>
          </a:xfrm>
          <a:prstGeom prst="rect">
            <a:avLst/>
          </a:prstGeom>
          <a:solidFill>
            <a:srgbClr val="1BA933"/>
          </a:solidFill>
          <a:ln w="76200">
            <a:solidFill>
              <a:srgbClr val="1BA933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57200" y="174587"/>
            <a:ext cx="9144000" cy="2554545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			II Powiatowy konkurs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dla szkół i przedszkoli</a:t>
            </a:r>
            <a:r>
              <a:rPr lang="en-US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pod patronatem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Starosty Powiatu Oświęcimskiego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			i Wójta Gminy Oświęcim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en-US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	– od marca do maja 2018</a:t>
            </a:r>
            <a:r>
              <a:rPr lang="en-US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                                            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82038"/>
            <a:ext cx="2671185" cy="3778197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782038"/>
            <a:ext cx="2693670" cy="38100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57200" y="478088"/>
            <a:ext cx="9144000" cy="1508105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	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Treflikowy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tydzień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w przedszkolach Gminy Oświęcim</a:t>
            </a:r>
            <a:endParaRPr lang="en-US" sz="3200" dirty="0">
              <a:ln>
                <a:solidFill>
                  <a:srgbClr val="007E39"/>
                </a:solidFill>
              </a:ln>
              <a:solidFill>
                <a:srgbClr val="1BA933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                                                 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0"/>
          <a:stretch>
            <a:fillRect/>
          </a:stretch>
        </p:blipFill>
        <p:spPr>
          <a:xfrm>
            <a:off x="457200" y="2438400"/>
            <a:ext cx="3458423" cy="3975733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4114800" y="5715000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Maj 2018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71FDD61-E41A-44CF-87F3-97D33426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43200"/>
            <a:ext cx="2791558" cy="3722077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178BC36-F8D3-4D83-9418-C12F2F476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442" y="228600"/>
            <a:ext cx="3048000" cy="40640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7A610FE4-EDDF-422D-B629-6680079EE0ED}"/>
              </a:ext>
            </a:extLst>
          </p:cNvPr>
          <p:cNvSpPr/>
          <p:nvPr/>
        </p:nvSpPr>
        <p:spPr>
          <a:xfrm>
            <a:off x="112558" y="533400"/>
            <a:ext cx="38339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pl-PL" sz="3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7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Tydzień </a:t>
            </a:r>
            <a:r>
              <a:rPr lang="pl-PL" sz="360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7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Treflikowy</a:t>
            </a:r>
            <a:endParaRPr lang="pl-PL" sz="360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007E3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pl-PL" sz="3600" b="0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7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  <a:r>
              <a:rPr lang="pl-PL" sz="3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7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wielkie pieczenie </a:t>
            </a:r>
            <a:endParaRPr lang="pl-PL" sz="3600" b="0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007E3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4D18AE9A-E8CF-4D53-A87A-55570EA7E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245086"/>
            <a:ext cx="2667000" cy="3544529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</p:spTree>
    <p:extLst>
      <p:ext uri="{BB962C8B-B14F-4D97-AF65-F5344CB8AC3E}">
        <p14:creationId xmlns:p14="http://schemas.microsoft.com/office/powerpoint/2010/main" val="157022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7757" y="95181"/>
            <a:ext cx="8748485" cy="156966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Finał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Treflikowego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tygodnia - Dzień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Treflika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Prezentacja i degustacja przysmaków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Treflikowych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       z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przedzkoli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Gminy Oświęcim</a:t>
            </a:r>
            <a:endParaRPr lang="pl-PL" sz="32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62000" y="6324600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Maj 2018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0953D46-7E3D-40DC-AAFE-E43BD801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03" y="1803970"/>
            <a:ext cx="3894667" cy="2190750"/>
          </a:xfrm>
          <a:prstGeom prst="rect">
            <a:avLst/>
          </a:prstGeom>
          <a:ln w="76200">
            <a:solidFill>
              <a:srgbClr val="1BA933"/>
            </a:solidFill>
            <a:prstDash val="solid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18D18BE-BD59-4AF5-B49E-3C7148DF1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965" y="1981200"/>
            <a:ext cx="4572000" cy="257175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636D91C-B503-43C9-80C7-44CD7EC06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770" y="4315768"/>
            <a:ext cx="4165600" cy="234315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57200" y="268500"/>
            <a:ext cx="9144000" cy="1631216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r>
              <a:rPr lang="pl-PL" sz="36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Pan Prezes Kazimierz Wierzbicki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		przyjacielem przedszkola</a:t>
            </a:r>
            <a:endParaRPr lang="en-US" sz="3200" dirty="0">
              <a:ln>
                <a:solidFill>
                  <a:srgbClr val="007E39"/>
                </a:solidFill>
              </a:ln>
              <a:solidFill>
                <a:srgbClr val="1BA933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                                                    </a:t>
            </a:r>
          </a:p>
        </p:txBody>
      </p:sp>
      <p:pic>
        <p:nvPicPr>
          <p:cNvPr id="3074" name="Picture 2" descr="E:\TREFLIKOWE PRZEDSZKOLE\spotkanie z prezesem TREFLa.jpeg"/>
          <p:cNvPicPr>
            <a:picLocks noChangeAspect="1" noChangeArrowheads="1"/>
          </p:cNvPicPr>
          <p:nvPr/>
        </p:nvPicPr>
        <p:blipFill>
          <a:blip r:embed="rId3" cstate="print"/>
          <a:srcRect l="7087" r="19685"/>
          <a:stretch>
            <a:fillRect/>
          </a:stretch>
        </p:blipFill>
        <p:spPr bwMode="auto">
          <a:xfrm>
            <a:off x="1447800" y="1868064"/>
            <a:ext cx="5334000" cy="4097493"/>
          </a:xfrm>
          <a:prstGeom prst="ellipse">
            <a:avLst/>
          </a:prstGeom>
          <a:ln w="76200" cap="rnd">
            <a:solidFill>
              <a:srgbClr val="1BA9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517" y="0"/>
            <a:ext cx="914400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Treflikowe</a:t>
            </a:r>
            <a:r>
              <a:rPr lang="pl-PL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plany |</a:t>
            </a:r>
          </a:p>
          <a:p>
            <a:pPr algn="ctr"/>
            <a:endParaRPr lang="pl-PL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Publikacja Książki przepisów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Treflikowych</a:t>
            </a: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kucharek i rodziców z PS Zaborze       „ Kuchnia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Treflikowa</a:t>
            </a: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pełna cudów”. </a:t>
            </a:r>
          </a:p>
          <a:p>
            <a:pPr algn="ctr"/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Piknik z Rodziną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Treflików</a:t>
            </a: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z udziałem chętnych placówek Gminy Oświęcim na terenie PS Zaborze „ Bal kwiatów”</a:t>
            </a:r>
          </a:p>
          <a:p>
            <a:pPr algn="ctr"/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Wymiana nie tylko internetowa ale także w realu Egipt – Polska z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Treflikami</a:t>
            </a: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pomalowanie w Egipskim przedszkolu Sali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treflikowej</a:t>
            </a: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Małopopolski</a:t>
            </a: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Dzień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Treflika</a:t>
            </a: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Bajkowy las z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Treflikowym</a:t>
            </a: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Ogrodem na terenie PS Zaborze.</a:t>
            </a:r>
          </a:p>
          <a:p>
            <a:pPr algn="ctr"/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Realizacja scenariuszy zajęć z udziałem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Treflików</a:t>
            </a:r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Stworzenie autorskiego programu z Rodziną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Treflików</a:t>
            </a:r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Kontynuacja działań antysmogowych we współpracy z firmą </a:t>
            </a:r>
            <a:r>
              <a:rPr lang="pl-PL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Synthos</a:t>
            </a:r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                                                   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-381000" y="99438"/>
            <a:ext cx="76200" cy="45719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endParaRPr lang="en-US" sz="9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5000636"/>
            <a:ext cx="9144000" cy="1857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 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47216"/>
            <a:ext cx="5604365" cy="3648876"/>
          </a:xfrm>
          <a:ln w="76200">
            <a:solidFill>
              <a:srgbClr val="1BA933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6E4EFC7-43B7-4B24-8DF7-3EA0EDF1FB06}"/>
              </a:ext>
            </a:extLst>
          </p:cNvPr>
          <p:cNvSpPr/>
          <p:nvPr/>
        </p:nvSpPr>
        <p:spPr>
          <a:xfrm>
            <a:off x="838199" y="145157"/>
            <a:ext cx="5215598" cy="1230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prstTxWarp prst="textCascadeDown">
              <a:avLst/>
            </a:prstTxWarp>
            <a:spAutoFit/>
          </a:bodyPr>
          <a:lstStyle/>
          <a:p>
            <a:pPr algn="ctr"/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KOCHAMY</a:t>
            </a:r>
            <a:r>
              <a:rPr lang="pl-P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5AE4DB0-2ACD-45A6-8804-F9589CD1E88D}"/>
              </a:ext>
            </a:extLst>
          </p:cNvPr>
          <p:cNvSpPr/>
          <p:nvPr/>
        </p:nvSpPr>
        <p:spPr>
          <a:xfrm>
            <a:off x="1349326" y="5433432"/>
            <a:ext cx="2994074" cy="14138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WAS</a:t>
            </a:r>
          </a:p>
        </p:txBody>
      </p:sp>
    </p:spTree>
    <p:custDataLst>
      <p:tags r:id="rId1"/>
    </p:custDataLst>
  </p:cSld>
  <p:clrMapOvr>
    <a:masterClrMapping/>
  </p:clrMapOvr>
  <p:transition advTm="546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37FF76-24F1-48CC-A454-9D538D13D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828800"/>
            <a:ext cx="3334801" cy="4444369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CE83724-5B8C-42E5-88D7-A11B4DDD0884}"/>
              </a:ext>
            </a:extLst>
          </p:cNvPr>
          <p:cNvSpPr txBox="1"/>
          <p:nvPr/>
        </p:nvSpPr>
        <p:spPr>
          <a:xfrm>
            <a:off x="914400" y="381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NDDDD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6C9CF71-3433-491C-A544-EC3A27982D5C}"/>
              </a:ext>
            </a:extLst>
          </p:cNvPr>
          <p:cNvSpPr/>
          <p:nvPr/>
        </p:nvSpPr>
        <p:spPr>
          <a:xfrm>
            <a:off x="342899" y="385689"/>
            <a:ext cx="8458201" cy="1219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pl-PL" sz="5400" b="0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1BA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niespodzianki od pana Kazimierza</a:t>
            </a:r>
          </a:p>
          <a:p>
            <a:pPr algn="ctr"/>
            <a:r>
              <a:rPr lang="pl-PL" sz="54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1BA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Przedszkolaki nie musiały długo czekać</a:t>
            </a:r>
            <a:endParaRPr lang="pl-PL" sz="5400" b="0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1BA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4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 descr="W3"/>
          <p:cNvSpPr>
            <a:spLocks noChangeArrowheads="1" noChangeShapeType="1" noTextEdit="1"/>
          </p:cNvSpPr>
          <p:nvPr/>
        </p:nvSpPr>
        <p:spPr bwMode="auto">
          <a:xfrm>
            <a:off x="3136900" y="2209800"/>
            <a:ext cx="6007100" cy="21463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endParaRPr lang="en-US" sz="3600" kern="10" spc="0" dirty="0">
              <a:ln w="22225">
                <a:solidFill>
                  <a:srgbClr val="FF0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effectLst/>
              <a:latin typeface="Gungsuh"/>
              <a:ea typeface="Gungsuh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995362" y="2514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\re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75" y="3667044"/>
            <a:ext cx="4389437" cy="3070386"/>
          </a:xfrm>
          <a:prstGeom prst="rect">
            <a:avLst/>
          </a:prstGeom>
          <a:ln w="76200">
            <a:solidFill>
              <a:srgbClr val="1BA933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3663"/>
            <a:ext cx="4110831" cy="2751878"/>
          </a:xfrm>
          <a:prstGeom prst="rect">
            <a:avLst/>
          </a:prstGeom>
          <a:ln w="76200">
            <a:solidFill>
              <a:srgbClr val="1BA933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38" y="1363662"/>
            <a:ext cx="4038600" cy="2703526"/>
          </a:xfrm>
          <a:prstGeom prst="rect">
            <a:avLst/>
          </a:prstGeom>
          <a:ln w="76200">
            <a:solidFill>
              <a:srgbClr val="1BA933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533400" y="381000"/>
            <a:ext cx="5814412" cy="584775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Treflikowa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sala – jedyna w Polsce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0" y="28135"/>
            <a:ext cx="9144000" cy="175432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pl-PL" sz="36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Nadanie imienia grupie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Trefliki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	i Sali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Treflikowej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– kwiecień 2017</a:t>
            </a:r>
            <a:endParaRPr lang="en-US" sz="3200" dirty="0">
              <a:ln>
                <a:solidFill>
                  <a:srgbClr val="007E39"/>
                </a:solidFill>
              </a:ln>
              <a:solidFill>
                <a:srgbClr val="1BA933"/>
              </a:solidFill>
            </a:endParaRPr>
          </a:p>
          <a:p>
            <a:pPr algn="ctr"/>
            <a:r>
              <a:rPr lang="en-US" sz="3600" dirty="0">
                <a:ln>
                  <a:solidFill>
                    <a:srgbClr val="007E39"/>
                  </a:solidFill>
                </a:ln>
                <a:solidFill>
                  <a:srgbClr val="FF0000"/>
                </a:solidFill>
              </a:rPr>
              <a:t>                             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r="7866" b="6532"/>
          <a:stretch>
            <a:fillRect/>
          </a:stretch>
        </p:blipFill>
        <p:spPr>
          <a:xfrm>
            <a:off x="4191000" y="4171379"/>
            <a:ext cx="3391232" cy="251802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9186"/>
          <a:stretch>
            <a:fillRect/>
          </a:stretch>
        </p:blipFill>
        <p:spPr>
          <a:xfrm>
            <a:off x="609600" y="4191000"/>
            <a:ext cx="3269844" cy="2491191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1026" name="Picture 2" descr="E:\TREFLIKOWE PRZEDSZKOLE\IMG_20170907_181948.jpg"/>
          <p:cNvPicPr>
            <a:picLocks noChangeAspect="1" noChangeArrowheads="1"/>
          </p:cNvPicPr>
          <p:nvPr/>
        </p:nvPicPr>
        <p:blipFill>
          <a:blip r:embed="rId5" cstate="print"/>
          <a:srcRect l="4906" b="9994"/>
          <a:stretch>
            <a:fillRect/>
          </a:stretch>
        </p:blipFill>
        <p:spPr bwMode="auto">
          <a:xfrm>
            <a:off x="4191000" y="1295400"/>
            <a:ext cx="3778858" cy="2682543"/>
          </a:xfrm>
          <a:prstGeom prst="rect">
            <a:avLst/>
          </a:prstGeom>
          <a:noFill/>
          <a:ln w="76200">
            <a:solidFill>
              <a:srgbClr val="1BA933"/>
            </a:solidFill>
          </a:ln>
        </p:spPr>
      </p:pic>
      <p:pic>
        <p:nvPicPr>
          <p:cNvPr id="1027" name="Picture 3" descr="E:\zdjecia z treflików\IMG_20170907_181955.jpg"/>
          <p:cNvPicPr>
            <a:picLocks noChangeAspect="1" noChangeArrowheads="1"/>
          </p:cNvPicPr>
          <p:nvPr/>
        </p:nvPicPr>
        <p:blipFill>
          <a:blip r:embed="rId6" cstate="print"/>
          <a:srcRect l="20442" b="13628"/>
          <a:stretch>
            <a:fillRect/>
          </a:stretch>
        </p:blipFill>
        <p:spPr bwMode="auto">
          <a:xfrm>
            <a:off x="533400" y="1295400"/>
            <a:ext cx="3352800" cy="2729961"/>
          </a:xfrm>
          <a:prstGeom prst="rect">
            <a:avLst/>
          </a:prstGeom>
          <a:noFill/>
          <a:ln w="76200">
            <a:solidFill>
              <a:srgbClr val="1BA933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2342"/>
            <a:ext cx="9144000" cy="212365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pl-PL" sz="36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I Powiatowy Konkurs pod patronatem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   Starosty Powiatu Oświęcimskiego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        i </a:t>
            </a:r>
            <a:r>
              <a:rPr lang="en-US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Wójta Gminy Oświęcim</a:t>
            </a:r>
            <a:endParaRPr lang="en-US" sz="3200" dirty="0">
              <a:ln>
                <a:solidFill>
                  <a:srgbClr val="007E39"/>
                </a:solidFill>
              </a:ln>
              <a:solidFill>
                <a:srgbClr val="1BA933"/>
              </a:solidFill>
            </a:endParaRPr>
          </a:p>
          <a:p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Współorganizacja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wraz z Trefl Sopot</a:t>
            </a:r>
            <a:r>
              <a:rPr lang="en-US" sz="3200" dirty="0">
                <a:solidFill>
                  <a:srgbClr val="FF0000"/>
                </a:solidFill>
              </a:rPr>
              <a:t>                                                  </a:t>
            </a:r>
          </a:p>
        </p:txBody>
      </p:sp>
      <p:pic>
        <p:nvPicPr>
          <p:cNvPr id="2050" name="Picture 2" descr="E:\TREFLIKOWE PRZEDSZKOLE\trefliki konkurs.JPG"/>
          <p:cNvPicPr>
            <a:picLocks noChangeAspect="1" noChangeArrowheads="1"/>
          </p:cNvPicPr>
          <p:nvPr/>
        </p:nvPicPr>
        <p:blipFill>
          <a:blip r:embed="rId3" cstate="print"/>
          <a:srcRect l="5491" t="5468" b="4101"/>
          <a:stretch>
            <a:fillRect/>
          </a:stretch>
        </p:blipFill>
        <p:spPr bwMode="auto">
          <a:xfrm>
            <a:off x="4343400" y="3469888"/>
            <a:ext cx="4495800" cy="3093268"/>
          </a:xfrm>
          <a:prstGeom prst="rect">
            <a:avLst/>
          </a:prstGeom>
          <a:noFill/>
          <a:ln w="76200">
            <a:solidFill>
              <a:srgbClr val="1BA933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4209" r="5397"/>
          <a:stretch>
            <a:fillRect/>
          </a:stretch>
        </p:blipFill>
        <p:spPr>
          <a:xfrm>
            <a:off x="228600" y="2286000"/>
            <a:ext cx="3919259" cy="2620978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6200" y="228600"/>
            <a:ext cx="9144000" cy="1138773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pl-PL" sz="36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   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Dzień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Treflika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i konkurs wewnętrzny </a:t>
            </a:r>
            <a:b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</a:b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w naszym przedszkolu - „ </a:t>
            </a:r>
            <a:r>
              <a:rPr lang="pl-PL" sz="3200" dirty="0" err="1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Trefliki</a:t>
            </a:r>
            <a:r>
              <a:rPr lang="pl-PL" sz="3200" dirty="0">
                <a:ln>
                  <a:solidFill>
                    <a:srgbClr val="007E39"/>
                  </a:solidFill>
                </a:ln>
                <a:solidFill>
                  <a:srgbClr val="1BA933"/>
                </a:solidFill>
              </a:rPr>
              <a:t> wiosną”</a:t>
            </a:r>
            <a:r>
              <a:rPr lang="en-US" sz="2800" dirty="0">
                <a:solidFill>
                  <a:srgbClr val="FF0000"/>
                </a:solidFill>
              </a:rPr>
              <a:t>                                                  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1717011-4C75-46B1-A1EE-E1DC7043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04" y="1676400"/>
            <a:ext cx="4230296" cy="2830068"/>
          </a:xfrm>
          <a:prstGeom prst="rect">
            <a:avLst/>
          </a:prstGeom>
          <a:solidFill>
            <a:srgbClr val="1BA933"/>
          </a:solidFill>
          <a:ln w="76200">
            <a:solidFill>
              <a:srgbClr val="1BA933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85C56CE-DCC4-4353-BED7-EC149358B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305299"/>
            <a:ext cx="3888592" cy="2601468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28F52E1-1742-4EA4-A031-DF52A43B2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771" y="1828800"/>
            <a:ext cx="2295180" cy="3428999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97" y="453537"/>
            <a:ext cx="2667000" cy="35560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B8CC80C-A539-4210-A5D5-62A3EFDEE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37" y="4210050"/>
            <a:ext cx="3530600" cy="264795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160761E-0161-42C2-9696-B3BE01813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638550"/>
            <a:ext cx="3860800" cy="28956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0470A36-8220-4678-8652-0155AC94884C}"/>
              </a:ext>
            </a:extLst>
          </p:cNvPr>
          <p:cNvSpPr/>
          <p:nvPr/>
        </p:nvSpPr>
        <p:spPr>
          <a:xfrm>
            <a:off x="62111" y="762642"/>
            <a:ext cx="3974165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pl-PL" sz="5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1BA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Fantastyczna</a:t>
            </a:r>
            <a:r>
              <a:rPr lang="pl-PL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pl-PL" sz="54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1BA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przygoda</a:t>
            </a:r>
            <a:r>
              <a:rPr lang="pl-PL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pl-PL" sz="54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1BA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</a:t>
            </a:r>
            <a:r>
              <a:rPr lang="pl-PL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sz="54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1BA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pomorzu</a:t>
            </a:r>
          </a:p>
        </p:txBody>
      </p:sp>
    </p:spTree>
    <p:extLst>
      <p:ext uri="{BB962C8B-B14F-4D97-AF65-F5344CB8AC3E}">
        <p14:creationId xmlns:p14="http://schemas.microsoft.com/office/powerpoint/2010/main" val="260366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424DFFD-9E16-43F1-A0E9-A74FB4605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33800"/>
            <a:ext cx="4572000" cy="257175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86F8822-49AF-4CCD-8314-20BF27653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595" y="3818467"/>
            <a:ext cx="3522134" cy="19812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1258941-2B11-4DA6-8FB1-E68ABF38A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6829" y="2705100"/>
            <a:ext cx="3657600" cy="2057400"/>
          </a:xfrm>
          <a:prstGeom prst="rect">
            <a:avLst/>
          </a:prstGeom>
          <a:ln w="76200">
            <a:solidFill>
              <a:srgbClr val="1BA933"/>
            </a:solidFill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73E813D-6B30-4A97-89C4-B0C78BB375DE}"/>
              </a:ext>
            </a:extLst>
          </p:cNvPr>
          <p:cNvSpPr/>
          <p:nvPr/>
        </p:nvSpPr>
        <p:spPr>
          <a:xfrm>
            <a:off x="1219200" y="152400"/>
            <a:ext cx="4572000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pl-PL" sz="3200" b="0" cap="none" spc="0" dirty="0">
                <a:ln w="0"/>
                <a:solidFill>
                  <a:srgbClr val="007E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Zwiedzanie fabryki, oraz</a:t>
            </a:r>
          </a:p>
          <a:p>
            <a:pPr algn="ctr"/>
            <a:r>
              <a:rPr lang="pl-PL" sz="3200" dirty="0">
                <a:ln w="0"/>
                <a:solidFill>
                  <a:srgbClr val="007E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Wykład pani dyrektor</a:t>
            </a:r>
          </a:p>
          <a:p>
            <a:pPr algn="ctr"/>
            <a:r>
              <a:rPr lang="pl-PL" sz="3200" b="0" cap="none" spc="0" dirty="0">
                <a:ln w="0"/>
                <a:solidFill>
                  <a:srgbClr val="007E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„Rola bajki w rozwoju</a:t>
            </a:r>
          </a:p>
          <a:p>
            <a:pPr algn="ctr"/>
            <a:r>
              <a:rPr lang="pl-PL" sz="3200" dirty="0">
                <a:ln w="0"/>
                <a:solidFill>
                  <a:srgbClr val="007E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wychowaniu dziecka”</a:t>
            </a:r>
          </a:p>
          <a:p>
            <a:pPr algn="ctr"/>
            <a:r>
              <a:rPr lang="pl-PL" sz="3200" dirty="0">
                <a:ln w="0"/>
                <a:solidFill>
                  <a:srgbClr val="007E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Sopot Ergo Arena </a:t>
            </a:r>
            <a:endParaRPr lang="pl-PL" sz="3200" b="0" cap="none" spc="0" dirty="0">
              <a:ln w="0"/>
              <a:solidFill>
                <a:srgbClr val="007E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8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4|1.3|1.4|1.3|1.2|1.4|10.3|2.4|2.4|2.8|3.6|1.2"/>
</p:tagLst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1254</TotalTime>
  <Words>219</Words>
  <Application>Microsoft Office PowerPoint</Application>
  <PresentationFormat>Pokaz na ekranie (4:3)</PresentationFormat>
  <Paragraphs>65</Paragraphs>
  <Slides>21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Gungsuh</vt:lpstr>
      <vt:lpstr>Arial</vt:lpstr>
      <vt:lpstr>Comic Sans MS</vt:lpstr>
      <vt:lpstr>Times New Roman</vt:lpstr>
      <vt:lpstr>Trebuchet MS</vt:lpstr>
      <vt:lpstr>Wingdings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Tardif</dc:creator>
  <cp:lastModifiedBy>Jolanta Zapała</cp:lastModifiedBy>
  <cp:revision>169</cp:revision>
  <cp:lastPrinted>1601-01-01T00:00:00Z</cp:lastPrinted>
  <dcterms:created xsi:type="dcterms:W3CDTF">2006-01-08T00:21:49Z</dcterms:created>
  <dcterms:modified xsi:type="dcterms:W3CDTF">2018-05-14T10:50:25Z</dcterms:modified>
</cp:coreProperties>
</file>